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256" r:id="rId2"/>
    <p:sldId id="257" r:id="rId3"/>
    <p:sldId id="258" r:id="rId4"/>
    <p:sldId id="259" r:id="rId5"/>
    <p:sldId id="260" r:id="rId6"/>
    <p:sldId id="261" r:id="rId7"/>
    <p:sldId id="264" r:id="rId8"/>
    <p:sldId id="265" r:id="rId9"/>
    <p:sldId id="266" r:id="rId10"/>
    <p:sldId id="267"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4719"/>
  </p:normalViewPr>
  <p:slideViewPr>
    <p:cSldViewPr snapToGrid="0" snapToObjects="1">
      <p:cViewPr varScale="1">
        <p:scale>
          <a:sx n="120" d="100"/>
          <a:sy n="120" d="100"/>
        </p:scale>
        <p:origin x="152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BFF180-394E-A244-A824-1036E42318E8}"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FF180-394E-A244-A824-1036E42318E8}"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1462A-3428-B944-86AF-39A085FE87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FF180-394E-A244-A824-1036E42318E8}"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1462A-3428-B944-86AF-39A085FE87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FF180-394E-A244-A824-1036E42318E8}"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1462A-3428-B944-86AF-39A085FE87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BFF180-394E-A244-A824-1036E42318E8}" type="datetimeFigureOut">
              <a:rPr lang="en-US" smtClean="0"/>
              <a:t>4/22/26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1462A-3428-B944-86AF-39A085FE871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BFF180-394E-A244-A824-1036E42318E8}"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1462A-3428-B944-86AF-39A085FE87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FF180-394E-A244-A824-1036E42318E8}" type="datetimeFigureOut">
              <a:rPr lang="en-US" smtClean="0"/>
              <a:t>4/22/26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1462A-3428-B944-86AF-39A085FE87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BFF180-394E-A244-A824-1036E42318E8}" type="datetimeFigureOut">
              <a:rPr lang="en-US" smtClean="0"/>
              <a:t>4/22/26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1462A-3428-B944-86AF-39A085FE87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FF180-394E-A244-A824-1036E42318E8}" type="datetimeFigureOut">
              <a:rPr lang="en-US" smtClean="0"/>
              <a:t>4/22/26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91462A-3428-B944-86AF-39A085FE87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FF180-394E-A244-A824-1036E42318E8}"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1462A-3428-B944-86AF-39A085FE87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FF180-394E-A244-A824-1036E42318E8}" type="datetimeFigureOut">
              <a:rPr lang="en-US" smtClean="0"/>
              <a:t>4/22/26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1462A-3428-B944-86AF-39A085FE87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FF180-394E-A244-A824-1036E42318E8}" type="datetimeFigureOut">
              <a:rPr lang="en-US" smtClean="0"/>
              <a:t>4/22/26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1462A-3428-B944-86AF-39A085FE871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58" y="15680"/>
            <a:ext cx="5362525" cy="2595025"/>
          </a:xfrm>
        </p:spPr>
        <p:txBody>
          <a:bodyPr>
            <a:normAutofit fontScale="90000"/>
          </a:bodyPr>
          <a:lstStyle/>
          <a:p>
            <a:r>
              <a:rPr lang="en-US" sz="6600" dirty="0"/>
              <a:t>Ernie Pyle: A Friend to the G.I.</a:t>
            </a:r>
          </a:p>
        </p:txBody>
      </p:sp>
      <p:sp>
        <p:nvSpPr>
          <p:cNvPr id="3" name="Subtitle 2"/>
          <p:cNvSpPr>
            <a:spLocks noGrp="1"/>
          </p:cNvSpPr>
          <p:nvPr>
            <p:ph type="subTitle" idx="1"/>
          </p:nvPr>
        </p:nvSpPr>
        <p:spPr>
          <a:xfrm>
            <a:off x="-462686" y="2460415"/>
            <a:ext cx="6400800" cy="1752600"/>
          </a:xfrm>
        </p:spPr>
        <p:txBody>
          <a:bodyPr/>
          <a:lstStyle/>
          <a:p>
            <a:r>
              <a:rPr lang="en-US" dirty="0"/>
              <a:t>1900-1945</a:t>
            </a:r>
          </a:p>
        </p:txBody>
      </p:sp>
      <p:pic>
        <p:nvPicPr>
          <p:cNvPr id="4" name="Picture 3"/>
          <p:cNvPicPr>
            <a:picLocks noChangeAspect="1"/>
          </p:cNvPicPr>
          <p:nvPr/>
        </p:nvPicPr>
        <p:blipFill>
          <a:blip r:embed="rId2"/>
          <a:stretch>
            <a:fillRect/>
          </a:stretch>
        </p:blipFill>
        <p:spPr>
          <a:xfrm>
            <a:off x="5676490" y="226470"/>
            <a:ext cx="3274282" cy="3986545"/>
          </a:xfrm>
          <a:prstGeom prst="rect">
            <a:avLst/>
          </a:prstGeom>
        </p:spPr>
      </p:pic>
      <p:sp>
        <p:nvSpPr>
          <p:cNvPr id="6" name="Subtitle 2"/>
          <p:cNvSpPr txBox="1">
            <a:spLocks/>
          </p:cNvSpPr>
          <p:nvPr/>
        </p:nvSpPr>
        <p:spPr>
          <a:xfrm>
            <a:off x="4113231" y="4523476"/>
            <a:ext cx="6400800" cy="1752600"/>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t>Shelley </a:t>
            </a:r>
            <a:r>
              <a:rPr lang="en-US" sz="2400" dirty="0" err="1"/>
              <a:t>Grostefon</a:t>
            </a:r>
            <a:endParaRPr lang="en-US" sz="2400" dirty="0"/>
          </a:p>
          <a:p>
            <a:r>
              <a:rPr lang="en-US" sz="2400" dirty="0"/>
              <a:t>History of News</a:t>
            </a:r>
          </a:p>
          <a:p>
            <a:r>
              <a:rPr lang="en-US" sz="2400" dirty="0"/>
              <a:t>April 11, 2014</a:t>
            </a:r>
            <a:endParaRPr lang="en-US" dirty="0"/>
          </a:p>
          <a:p>
            <a:endParaRPr lang="en-US" sz="2400" dirty="0"/>
          </a:p>
        </p:txBody>
      </p:sp>
      <p:pic>
        <p:nvPicPr>
          <p:cNvPr id="7" name="Picture 6"/>
          <p:cNvPicPr>
            <a:picLocks noChangeAspect="1"/>
          </p:cNvPicPr>
          <p:nvPr/>
        </p:nvPicPr>
        <p:blipFill>
          <a:blip r:embed="rId3"/>
          <a:stretch>
            <a:fillRect/>
          </a:stretch>
        </p:blipFill>
        <p:spPr>
          <a:xfrm>
            <a:off x="152858" y="3604394"/>
            <a:ext cx="4990180" cy="2495090"/>
          </a:xfrm>
          <a:prstGeom prst="rect">
            <a:avLst/>
          </a:prstGeom>
        </p:spPr>
      </p:pic>
    </p:spTree>
    <p:extLst>
      <p:ext uri="{BB962C8B-B14F-4D97-AF65-F5344CB8AC3E}">
        <p14:creationId xmlns:p14="http://schemas.microsoft.com/office/powerpoint/2010/main" val="192081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F1EC6-1ABE-04A0-0350-38199BABC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C9188-80E5-557B-4953-26DB33A531E4}"/>
              </a:ext>
            </a:extLst>
          </p:cNvPr>
          <p:cNvSpPr>
            <a:spLocks noGrp="1"/>
          </p:cNvSpPr>
          <p:nvPr>
            <p:ph type="title"/>
          </p:nvPr>
        </p:nvSpPr>
        <p:spPr/>
        <p:txBody>
          <a:bodyPr/>
          <a:lstStyle/>
          <a:p>
            <a:r>
              <a:rPr lang="en-US" dirty="0"/>
              <a:t>Examples</a:t>
            </a:r>
          </a:p>
        </p:txBody>
      </p:sp>
      <p:sp>
        <p:nvSpPr>
          <p:cNvPr id="5" name="TextBox 4">
            <a:extLst>
              <a:ext uri="{FF2B5EF4-FFF2-40B4-BE49-F238E27FC236}">
                <a16:creationId xmlns:a16="http://schemas.microsoft.com/office/drawing/2014/main" id="{871A0E83-C91E-6FC6-94F3-D83ED7D14E9D}"/>
              </a:ext>
            </a:extLst>
          </p:cNvPr>
          <p:cNvSpPr txBox="1"/>
          <p:nvPr/>
        </p:nvSpPr>
        <p:spPr>
          <a:xfrm>
            <a:off x="709021" y="2024091"/>
            <a:ext cx="2705083" cy="707886"/>
          </a:xfrm>
          <a:prstGeom prst="rect">
            <a:avLst/>
          </a:prstGeom>
          <a:noFill/>
        </p:spPr>
        <p:txBody>
          <a:bodyPr wrap="square" rtlCol="0">
            <a:spAutoFit/>
          </a:bodyPr>
          <a:lstStyle/>
          <a:p>
            <a:r>
              <a:rPr lang="en-US" sz="2000" b="1" dirty="0"/>
              <a:t>How to confront the end of war?</a:t>
            </a:r>
          </a:p>
        </p:txBody>
      </p:sp>
      <p:sp>
        <p:nvSpPr>
          <p:cNvPr id="8" name="Rectangle 7">
            <a:extLst>
              <a:ext uri="{FF2B5EF4-FFF2-40B4-BE49-F238E27FC236}">
                <a16:creationId xmlns:a16="http://schemas.microsoft.com/office/drawing/2014/main" id="{6A40BB74-8B52-E0D6-B9C3-C79150040986}"/>
              </a:ext>
            </a:extLst>
          </p:cNvPr>
          <p:cNvSpPr/>
          <p:nvPr/>
        </p:nvSpPr>
        <p:spPr>
          <a:xfrm>
            <a:off x="4114800" y="1641510"/>
            <a:ext cx="4572000" cy="4524315"/>
          </a:xfrm>
          <a:prstGeom prst="rect">
            <a:avLst/>
          </a:prstGeom>
        </p:spPr>
        <p:txBody>
          <a:bodyPr>
            <a:spAutoFit/>
          </a:bodyPr>
          <a:lstStyle/>
          <a:p>
            <a:r>
              <a:rPr lang="en-US" sz="2400" dirty="0">
                <a:latin typeface="Century"/>
                <a:cs typeface="Century"/>
              </a:rPr>
              <a:t>On Victory in Europe</a:t>
            </a:r>
          </a:p>
          <a:p>
            <a:r>
              <a:rPr lang="en-US" sz="2400" dirty="0">
                <a:latin typeface="Century"/>
                <a:cs typeface="Century"/>
              </a:rPr>
              <a:t>April 18, 1945 (posthumous)</a:t>
            </a:r>
          </a:p>
          <a:p>
            <a:endParaRPr lang="en-US" sz="2400" dirty="0">
              <a:latin typeface="Century"/>
              <a:cs typeface="Century"/>
            </a:endParaRPr>
          </a:p>
          <a:p>
            <a:r>
              <a:rPr lang="en-US" sz="2400" dirty="0">
                <a:latin typeface="Century"/>
                <a:cs typeface="Century"/>
              </a:rPr>
              <a:t>Last summer I wrote that I hoped the end of the war could be a gigantic relief, but not an elation. In the joyousness of high spirits it is so easy for us to forget the dead. Those who are gone would not wish themselves to be a millstone of gloom around our necks.</a:t>
            </a:r>
          </a:p>
        </p:txBody>
      </p:sp>
    </p:spTree>
    <p:extLst>
      <p:ext uri="{BB962C8B-B14F-4D97-AF65-F5344CB8AC3E}">
        <p14:creationId xmlns:p14="http://schemas.microsoft.com/office/powerpoint/2010/main" val="391061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pic>
        <p:nvPicPr>
          <p:cNvPr id="4" name="Picture 3"/>
          <p:cNvPicPr>
            <a:picLocks noChangeAspect="1"/>
          </p:cNvPicPr>
          <p:nvPr/>
        </p:nvPicPr>
        <p:blipFill>
          <a:blip r:embed="rId2"/>
          <a:stretch>
            <a:fillRect/>
          </a:stretch>
        </p:blipFill>
        <p:spPr>
          <a:xfrm>
            <a:off x="5402166" y="1600200"/>
            <a:ext cx="3032964" cy="4484454"/>
          </a:xfrm>
          <a:prstGeom prst="rect">
            <a:avLst/>
          </a:prstGeom>
        </p:spPr>
      </p:pic>
      <p:pic>
        <p:nvPicPr>
          <p:cNvPr id="5" name="Picture 4"/>
          <p:cNvPicPr>
            <a:picLocks noChangeAspect="1"/>
          </p:cNvPicPr>
          <p:nvPr/>
        </p:nvPicPr>
        <p:blipFill>
          <a:blip r:embed="rId3"/>
          <a:stretch>
            <a:fillRect/>
          </a:stretch>
        </p:blipFill>
        <p:spPr>
          <a:xfrm>
            <a:off x="905326" y="1947358"/>
            <a:ext cx="3225800" cy="3810000"/>
          </a:xfrm>
          <a:prstGeom prst="rect">
            <a:avLst/>
          </a:prstGeom>
        </p:spPr>
      </p:pic>
    </p:spTree>
    <p:extLst>
      <p:ext uri="{BB962C8B-B14F-4D97-AF65-F5344CB8AC3E}">
        <p14:creationId xmlns:p14="http://schemas.microsoft.com/office/powerpoint/2010/main" val="357840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pic>
        <p:nvPicPr>
          <p:cNvPr id="4" name="Picture 3" descr="Screen Shot 2015-04-26 at 6.37.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595" y="3527977"/>
            <a:ext cx="4120205" cy="2994075"/>
          </a:xfrm>
          <a:prstGeom prst="rect">
            <a:avLst/>
          </a:prstGeom>
        </p:spPr>
      </p:pic>
      <p:pic>
        <p:nvPicPr>
          <p:cNvPr id="3" name="Picture 2"/>
          <p:cNvPicPr>
            <a:picLocks noChangeAspect="1"/>
          </p:cNvPicPr>
          <p:nvPr/>
        </p:nvPicPr>
        <p:blipFill>
          <a:blip r:embed="rId3"/>
          <a:stretch>
            <a:fillRect/>
          </a:stretch>
        </p:blipFill>
        <p:spPr>
          <a:xfrm>
            <a:off x="839759" y="1600200"/>
            <a:ext cx="3086209" cy="4302175"/>
          </a:xfrm>
          <a:prstGeom prst="rect">
            <a:avLst/>
          </a:prstGeom>
        </p:spPr>
      </p:pic>
    </p:spTree>
    <p:extLst>
      <p:ext uri="{BB962C8B-B14F-4D97-AF65-F5344CB8AC3E}">
        <p14:creationId xmlns:p14="http://schemas.microsoft.com/office/powerpoint/2010/main" val="64770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Question</a:t>
            </a:r>
          </a:p>
        </p:txBody>
      </p:sp>
      <p:sp>
        <p:nvSpPr>
          <p:cNvPr id="3" name="Content Placeholder 2"/>
          <p:cNvSpPr>
            <a:spLocks noGrp="1"/>
          </p:cNvSpPr>
          <p:nvPr>
            <p:ph idx="1"/>
          </p:nvPr>
        </p:nvSpPr>
        <p:spPr>
          <a:xfrm>
            <a:off x="4486940" y="508339"/>
            <a:ext cx="4248704" cy="6533841"/>
          </a:xfrm>
        </p:spPr>
        <p:txBody>
          <a:bodyPr>
            <a:normAutofit/>
          </a:bodyPr>
          <a:lstStyle/>
          <a:p>
            <a:pPr marL="0" indent="0">
              <a:lnSpc>
                <a:spcPct val="130000"/>
              </a:lnSpc>
              <a:buNone/>
            </a:pPr>
            <a:r>
              <a:rPr lang="en-US" dirty="0"/>
              <a:t>How did Pyle portray the war, especially compared to the writings of others and general trends of the press during WWII, and what was his impact?</a:t>
            </a:r>
          </a:p>
        </p:txBody>
      </p:sp>
      <p:pic>
        <p:nvPicPr>
          <p:cNvPr id="4" name="Picture 3"/>
          <p:cNvPicPr>
            <a:picLocks noChangeAspect="1"/>
          </p:cNvPicPr>
          <p:nvPr/>
        </p:nvPicPr>
        <p:blipFill>
          <a:blip r:embed="rId2"/>
          <a:stretch>
            <a:fillRect/>
          </a:stretch>
        </p:blipFill>
        <p:spPr>
          <a:xfrm>
            <a:off x="294054" y="1600200"/>
            <a:ext cx="3623639" cy="4774144"/>
          </a:xfrm>
          <a:prstGeom prst="rect">
            <a:avLst/>
          </a:prstGeom>
        </p:spPr>
      </p:pic>
    </p:spTree>
    <p:extLst>
      <p:ext uri="{BB962C8B-B14F-4D97-AF65-F5344CB8AC3E}">
        <p14:creationId xmlns:p14="http://schemas.microsoft.com/office/powerpoint/2010/main" val="139806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Historiography</a:t>
            </a:r>
          </a:p>
        </p:txBody>
      </p:sp>
      <p:pic>
        <p:nvPicPr>
          <p:cNvPr id="7" name="Picture 6"/>
          <p:cNvPicPr>
            <a:picLocks noChangeAspect="1"/>
          </p:cNvPicPr>
          <p:nvPr/>
        </p:nvPicPr>
        <p:blipFill>
          <a:blip r:embed="rId2"/>
          <a:stretch>
            <a:fillRect/>
          </a:stretch>
        </p:blipFill>
        <p:spPr>
          <a:xfrm>
            <a:off x="6617348" y="3166871"/>
            <a:ext cx="2069452" cy="3182357"/>
          </a:xfrm>
          <a:prstGeom prst="rect">
            <a:avLst/>
          </a:prstGeom>
        </p:spPr>
      </p:pic>
      <p:sp>
        <p:nvSpPr>
          <p:cNvPr id="8" name="TextBox 7"/>
          <p:cNvSpPr txBox="1"/>
          <p:nvPr/>
        </p:nvSpPr>
        <p:spPr>
          <a:xfrm>
            <a:off x="5274848" y="1843432"/>
            <a:ext cx="3121228" cy="1323439"/>
          </a:xfrm>
          <a:prstGeom prst="rect">
            <a:avLst/>
          </a:prstGeom>
          <a:noFill/>
        </p:spPr>
        <p:txBody>
          <a:bodyPr wrap="square" rtlCol="0">
            <a:spAutoFit/>
          </a:bodyPr>
          <a:lstStyle/>
          <a:p>
            <a:r>
              <a:rPr lang="en-US" sz="2000" b="1" dirty="0"/>
              <a:t>Tobin (1997): </a:t>
            </a:r>
            <a:r>
              <a:rPr lang="en-US" sz="2000" dirty="0"/>
              <a:t>View of Pyle’s life, focused more on his wartime writings and his impact</a:t>
            </a:r>
            <a:endParaRPr lang="en-US" sz="2000" b="1" dirty="0"/>
          </a:p>
        </p:txBody>
      </p:sp>
      <p:pic>
        <p:nvPicPr>
          <p:cNvPr id="9" name="Picture 8"/>
          <p:cNvPicPr>
            <a:picLocks noChangeAspect="1"/>
          </p:cNvPicPr>
          <p:nvPr/>
        </p:nvPicPr>
        <p:blipFill>
          <a:blip r:embed="rId3"/>
          <a:stretch>
            <a:fillRect/>
          </a:stretch>
        </p:blipFill>
        <p:spPr>
          <a:xfrm>
            <a:off x="457200" y="1488526"/>
            <a:ext cx="2324100" cy="3492500"/>
          </a:xfrm>
          <a:prstGeom prst="rect">
            <a:avLst/>
          </a:prstGeom>
        </p:spPr>
      </p:pic>
      <p:sp>
        <p:nvSpPr>
          <p:cNvPr id="10" name="TextBox 9"/>
          <p:cNvSpPr txBox="1"/>
          <p:nvPr/>
        </p:nvSpPr>
        <p:spPr>
          <a:xfrm>
            <a:off x="2906721" y="4319306"/>
            <a:ext cx="2705083" cy="1323439"/>
          </a:xfrm>
          <a:prstGeom prst="rect">
            <a:avLst/>
          </a:prstGeom>
          <a:noFill/>
        </p:spPr>
        <p:txBody>
          <a:bodyPr wrap="square" rtlCol="0">
            <a:spAutoFit/>
          </a:bodyPr>
          <a:lstStyle/>
          <a:p>
            <a:r>
              <a:rPr lang="en-US" sz="2000" b="1" dirty="0"/>
              <a:t>Miller (1950): </a:t>
            </a:r>
            <a:r>
              <a:rPr lang="en-US" sz="2000" dirty="0"/>
              <a:t>Overview of Pyle’s life and career, includes many private letters</a:t>
            </a:r>
            <a:endParaRPr lang="en-US" sz="2000" b="1" dirty="0"/>
          </a:p>
        </p:txBody>
      </p:sp>
    </p:spTree>
    <p:extLst>
      <p:ext uri="{BB962C8B-B14F-4D97-AF65-F5344CB8AC3E}">
        <p14:creationId xmlns:p14="http://schemas.microsoft.com/office/powerpoint/2010/main" val="393352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Historiography</a:t>
            </a:r>
          </a:p>
        </p:txBody>
      </p:sp>
      <p:pic>
        <p:nvPicPr>
          <p:cNvPr id="4" name="Picture 3"/>
          <p:cNvPicPr>
            <a:picLocks noChangeAspect="1"/>
          </p:cNvPicPr>
          <p:nvPr/>
        </p:nvPicPr>
        <p:blipFill>
          <a:blip r:embed="rId2"/>
          <a:stretch>
            <a:fillRect/>
          </a:stretch>
        </p:blipFill>
        <p:spPr>
          <a:xfrm>
            <a:off x="572210" y="1411168"/>
            <a:ext cx="2077316" cy="3343030"/>
          </a:xfrm>
          <a:prstGeom prst="rect">
            <a:avLst/>
          </a:prstGeom>
        </p:spPr>
      </p:pic>
      <p:pic>
        <p:nvPicPr>
          <p:cNvPr id="5" name="Picture 4"/>
          <p:cNvPicPr>
            <a:picLocks noChangeAspect="1"/>
          </p:cNvPicPr>
          <p:nvPr/>
        </p:nvPicPr>
        <p:blipFill>
          <a:blip r:embed="rId3"/>
          <a:stretch>
            <a:fillRect/>
          </a:stretch>
        </p:blipFill>
        <p:spPr>
          <a:xfrm>
            <a:off x="6380811" y="3082683"/>
            <a:ext cx="2305989" cy="3338376"/>
          </a:xfrm>
          <a:prstGeom prst="rect">
            <a:avLst/>
          </a:prstGeom>
        </p:spPr>
      </p:pic>
      <p:sp>
        <p:nvSpPr>
          <p:cNvPr id="7" name="TextBox 6"/>
          <p:cNvSpPr txBox="1"/>
          <p:nvPr/>
        </p:nvSpPr>
        <p:spPr>
          <a:xfrm>
            <a:off x="3260955" y="1600200"/>
            <a:ext cx="3370699" cy="1631216"/>
          </a:xfrm>
          <a:prstGeom prst="rect">
            <a:avLst/>
          </a:prstGeom>
          <a:noFill/>
        </p:spPr>
        <p:txBody>
          <a:bodyPr wrap="square" rtlCol="0">
            <a:spAutoFit/>
          </a:bodyPr>
          <a:lstStyle/>
          <a:p>
            <a:r>
              <a:rPr lang="en-US" sz="2000" b="1" dirty="0"/>
              <a:t>Knightley (1975): </a:t>
            </a:r>
            <a:r>
              <a:rPr lang="en-US" sz="2000" dirty="0"/>
              <a:t>Places Pyle’s writings into the larger themes of war reporting in WWII and comparing his reporting to others</a:t>
            </a:r>
          </a:p>
        </p:txBody>
      </p:sp>
      <p:sp>
        <p:nvSpPr>
          <p:cNvPr id="8" name="TextBox 7"/>
          <p:cNvSpPr txBox="1"/>
          <p:nvPr/>
        </p:nvSpPr>
        <p:spPr>
          <a:xfrm>
            <a:off x="1442345" y="5371514"/>
            <a:ext cx="4938466" cy="707886"/>
          </a:xfrm>
          <a:prstGeom prst="rect">
            <a:avLst/>
          </a:prstGeom>
          <a:noFill/>
        </p:spPr>
        <p:txBody>
          <a:bodyPr wrap="square" rtlCol="0">
            <a:spAutoFit/>
          </a:bodyPr>
          <a:lstStyle/>
          <a:p>
            <a:r>
              <a:rPr lang="en-US" sz="2000" b="1" dirty="0" err="1"/>
              <a:t>Mander</a:t>
            </a:r>
            <a:r>
              <a:rPr lang="en-US" sz="2000" b="1" dirty="0"/>
              <a:t> (2010): </a:t>
            </a:r>
            <a:r>
              <a:rPr lang="en-US" sz="2000" dirty="0"/>
              <a:t>“The war reporter is a walking advertisement for the nation-state.”</a:t>
            </a:r>
            <a:endParaRPr lang="en-US" sz="2000" b="1" dirty="0"/>
          </a:p>
        </p:txBody>
      </p:sp>
    </p:spTree>
    <p:extLst>
      <p:ext uri="{BB962C8B-B14F-4D97-AF65-F5344CB8AC3E}">
        <p14:creationId xmlns:p14="http://schemas.microsoft.com/office/powerpoint/2010/main" val="270592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Argument</a:t>
            </a:r>
          </a:p>
        </p:txBody>
      </p:sp>
      <p:sp>
        <p:nvSpPr>
          <p:cNvPr id="3" name="Content Placeholder 2"/>
          <p:cNvSpPr>
            <a:spLocks noGrp="1"/>
          </p:cNvSpPr>
          <p:nvPr>
            <p:ph idx="1"/>
          </p:nvPr>
        </p:nvSpPr>
        <p:spPr>
          <a:xfrm>
            <a:off x="340242" y="1547192"/>
            <a:ext cx="4707967" cy="4312412"/>
          </a:xfrm>
        </p:spPr>
        <p:txBody>
          <a:bodyPr>
            <a:normAutofit/>
          </a:bodyPr>
          <a:lstStyle/>
          <a:p>
            <a:pPr marL="0" indent="0">
              <a:lnSpc>
                <a:spcPct val="140000"/>
              </a:lnSpc>
              <a:buNone/>
            </a:pPr>
            <a:r>
              <a:rPr lang="en-US" sz="2000" dirty="0"/>
              <a:t>Ernie Pyle’s anecdotal reporting brought the war home by translating combat into intimate stories of individual soldiers. He helped Americans to understand the meanings of war, but shifted focus away from the broader political and strategic dimensions of the war.</a:t>
            </a:r>
          </a:p>
        </p:txBody>
      </p:sp>
      <p:pic>
        <p:nvPicPr>
          <p:cNvPr id="4" name="Picture 3"/>
          <p:cNvPicPr>
            <a:picLocks noChangeAspect="1"/>
          </p:cNvPicPr>
          <p:nvPr/>
        </p:nvPicPr>
        <p:blipFill>
          <a:blip r:embed="rId2"/>
          <a:stretch>
            <a:fillRect/>
          </a:stretch>
        </p:blipFill>
        <p:spPr>
          <a:xfrm>
            <a:off x="5048209" y="2023386"/>
            <a:ext cx="3891471" cy="3287422"/>
          </a:xfrm>
          <a:prstGeom prst="rect">
            <a:avLst/>
          </a:prstGeom>
        </p:spPr>
      </p:pic>
    </p:spTree>
    <p:extLst>
      <p:ext uri="{BB962C8B-B14F-4D97-AF65-F5344CB8AC3E}">
        <p14:creationId xmlns:p14="http://schemas.microsoft.com/office/powerpoint/2010/main" val="315482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Sources</a:t>
            </a:r>
          </a:p>
        </p:txBody>
      </p:sp>
      <p:sp>
        <p:nvSpPr>
          <p:cNvPr id="5" name="TextBox 4"/>
          <p:cNvSpPr txBox="1"/>
          <p:nvPr/>
        </p:nvSpPr>
        <p:spPr>
          <a:xfrm>
            <a:off x="709021" y="2024091"/>
            <a:ext cx="2705083" cy="3170099"/>
          </a:xfrm>
          <a:prstGeom prst="rect">
            <a:avLst/>
          </a:prstGeom>
          <a:noFill/>
        </p:spPr>
        <p:txBody>
          <a:bodyPr wrap="square" rtlCol="0">
            <a:spAutoFit/>
          </a:bodyPr>
          <a:lstStyle/>
          <a:p>
            <a:r>
              <a:rPr lang="en-US" sz="2000" b="1" dirty="0"/>
              <a:t>Corpus: </a:t>
            </a:r>
            <a:r>
              <a:rPr lang="en-US" sz="2000" dirty="0"/>
              <a:t>Forty columns of Ernie Pyle’s reporting from Scripps-Howard </a:t>
            </a:r>
          </a:p>
          <a:p>
            <a:endParaRPr lang="en-US" sz="2000" dirty="0"/>
          </a:p>
          <a:p>
            <a:endParaRPr lang="en-US" sz="2000" dirty="0"/>
          </a:p>
          <a:p>
            <a:r>
              <a:rPr lang="en-US" sz="2000" dirty="0"/>
              <a:t>Available at The Media School’s online home for information on Ernie Pyle at Indiana University</a:t>
            </a:r>
            <a:endParaRPr lang="en-US" sz="2000" b="1" dirty="0"/>
          </a:p>
        </p:txBody>
      </p:sp>
      <p:pic>
        <p:nvPicPr>
          <p:cNvPr id="3" name="Picture 2">
            <a:extLst>
              <a:ext uri="{FF2B5EF4-FFF2-40B4-BE49-F238E27FC236}">
                <a16:creationId xmlns:a16="http://schemas.microsoft.com/office/drawing/2014/main" id="{2555B111-8842-DA8F-15CA-919425074AA5}"/>
              </a:ext>
            </a:extLst>
          </p:cNvPr>
          <p:cNvPicPr>
            <a:picLocks noChangeAspect="1"/>
          </p:cNvPicPr>
          <p:nvPr/>
        </p:nvPicPr>
        <p:blipFill>
          <a:blip r:embed="rId2"/>
          <a:stretch>
            <a:fillRect/>
          </a:stretch>
        </p:blipFill>
        <p:spPr>
          <a:xfrm>
            <a:off x="4766559" y="1754372"/>
            <a:ext cx="4019107" cy="3955312"/>
          </a:xfrm>
          <a:prstGeom prst="rect">
            <a:avLst/>
          </a:prstGeom>
        </p:spPr>
      </p:pic>
    </p:spTree>
    <p:extLst>
      <p:ext uri="{BB962C8B-B14F-4D97-AF65-F5344CB8AC3E}">
        <p14:creationId xmlns:p14="http://schemas.microsoft.com/office/powerpoint/2010/main" val="269312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5D864-A930-B236-DD2A-D54D60B22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C81D0-6BA1-3B6B-1DB0-F4035057DB66}"/>
              </a:ext>
            </a:extLst>
          </p:cNvPr>
          <p:cNvSpPr>
            <a:spLocks noGrp="1"/>
          </p:cNvSpPr>
          <p:nvPr>
            <p:ph type="title"/>
          </p:nvPr>
        </p:nvSpPr>
        <p:spPr/>
        <p:txBody>
          <a:bodyPr/>
          <a:lstStyle/>
          <a:p>
            <a:r>
              <a:rPr lang="en-US" dirty="0"/>
              <a:t>Examples</a:t>
            </a:r>
          </a:p>
        </p:txBody>
      </p:sp>
      <p:sp>
        <p:nvSpPr>
          <p:cNvPr id="5" name="TextBox 4">
            <a:extLst>
              <a:ext uri="{FF2B5EF4-FFF2-40B4-BE49-F238E27FC236}">
                <a16:creationId xmlns:a16="http://schemas.microsoft.com/office/drawing/2014/main" id="{55528DEA-7C75-A6C1-F01C-78D87C289CBC}"/>
              </a:ext>
            </a:extLst>
          </p:cNvPr>
          <p:cNvSpPr txBox="1"/>
          <p:nvPr/>
        </p:nvSpPr>
        <p:spPr>
          <a:xfrm>
            <a:off x="709021" y="2024091"/>
            <a:ext cx="2705083" cy="400110"/>
          </a:xfrm>
          <a:prstGeom prst="rect">
            <a:avLst/>
          </a:prstGeom>
          <a:noFill/>
        </p:spPr>
        <p:txBody>
          <a:bodyPr wrap="square" rtlCol="0">
            <a:spAutoFit/>
          </a:bodyPr>
          <a:lstStyle/>
          <a:p>
            <a:r>
              <a:rPr lang="en-US" sz="2000" b="1" dirty="0"/>
              <a:t>Focus on individuals</a:t>
            </a:r>
          </a:p>
        </p:txBody>
      </p:sp>
      <p:sp>
        <p:nvSpPr>
          <p:cNvPr id="8" name="Rectangle 7">
            <a:extLst>
              <a:ext uri="{FF2B5EF4-FFF2-40B4-BE49-F238E27FC236}">
                <a16:creationId xmlns:a16="http://schemas.microsoft.com/office/drawing/2014/main" id="{C14914A0-FFAE-BDAD-2EBC-9487F7125627}"/>
              </a:ext>
            </a:extLst>
          </p:cNvPr>
          <p:cNvSpPr/>
          <p:nvPr/>
        </p:nvSpPr>
        <p:spPr>
          <a:xfrm>
            <a:off x="4114800" y="1641510"/>
            <a:ext cx="4572000" cy="3785652"/>
          </a:xfrm>
          <a:prstGeom prst="rect">
            <a:avLst/>
          </a:prstGeom>
        </p:spPr>
        <p:txBody>
          <a:bodyPr>
            <a:spAutoFit/>
          </a:bodyPr>
          <a:lstStyle/>
          <a:p>
            <a:r>
              <a:rPr lang="en-US" sz="2400" dirty="0">
                <a:latin typeface="Century"/>
                <a:cs typeface="Century"/>
              </a:rPr>
              <a:t>At The Front Lines in Italy</a:t>
            </a:r>
          </a:p>
          <a:p>
            <a:r>
              <a:rPr lang="en-US" sz="2400" dirty="0">
                <a:latin typeface="Century"/>
                <a:cs typeface="Century"/>
              </a:rPr>
              <a:t>January 10, 1944</a:t>
            </a:r>
          </a:p>
          <a:p>
            <a:endParaRPr lang="en-US" sz="2400" dirty="0">
              <a:latin typeface="Century"/>
              <a:cs typeface="Century"/>
            </a:endParaRPr>
          </a:p>
          <a:p>
            <a:r>
              <a:rPr lang="en-US" sz="2400" dirty="0">
                <a:latin typeface="Century"/>
                <a:cs typeface="Century"/>
              </a:rPr>
              <a:t>In this war I have known a lot of officers who were loved and respected by the soldiers under them. But never have I crossed the trail of any man as beloved as Capt. Henry T. </a:t>
            </a:r>
            <a:r>
              <a:rPr lang="en-US" sz="2400" dirty="0" err="1">
                <a:latin typeface="Century"/>
                <a:cs typeface="Century"/>
              </a:rPr>
              <a:t>Waskow</a:t>
            </a:r>
            <a:r>
              <a:rPr lang="en-US" sz="2400" dirty="0">
                <a:latin typeface="Century"/>
                <a:cs typeface="Century"/>
              </a:rPr>
              <a:t> of Belton, Texas.</a:t>
            </a:r>
          </a:p>
        </p:txBody>
      </p:sp>
    </p:spTree>
    <p:extLst>
      <p:ext uri="{BB962C8B-B14F-4D97-AF65-F5344CB8AC3E}">
        <p14:creationId xmlns:p14="http://schemas.microsoft.com/office/powerpoint/2010/main" val="60462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4766-E95F-F78D-A69D-10E2DBEC8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9E83C-2FFC-0284-E4A6-DAF2013186CF}"/>
              </a:ext>
            </a:extLst>
          </p:cNvPr>
          <p:cNvSpPr>
            <a:spLocks noGrp="1"/>
          </p:cNvSpPr>
          <p:nvPr>
            <p:ph type="title"/>
          </p:nvPr>
        </p:nvSpPr>
        <p:spPr/>
        <p:txBody>
          <a:bodyPr/>
          <a:lstStyle/>
          <a:p>
            <a:r>
              <a:rPr lang="en-US" dirty="0"/>
              <a:t>Examples</a:t>
            </a:r>
          </a:p>
        </p:txBody>
      </p:sp>
      <p:sp>
        <p:nvSpPr>
          <p:cNvPr id="5" name="TextBox 4">
            <a:extLst>
              <a:ext uri="{FF2B5EF4-FFF2-40B4-BE49-F238E27FC236}">
                <a16:creationId xmlns:a16="http://schemas.microsoft.com/office/drawing/2014/main" id="{F3E684AD-D959-1F7B-CF36-DBC7ED10114E}"/>
              </a:ext>
            </a:extLst>
          </p:cNvPr>
          <p:cNvSpPr txBox="1"/>
          <p:nvPr/>
        </p:nvSpPr>
        <p:spPr>
          <a:xfrm>
            <a:off x="709021" y="2024091"/>
            <a:ext cx="2705083" cy="1631216"/>
          </a:xfrm>
          <a:prstGeom prst="rect">
            <a:avLst/>
          </a:prstGeom>
          <a:noFill/>
        </p:spPr>
        <p:txBody>
          <a:bodyPr wrap="square" rtlCol="0">
            <a:spAutoFit/>
          </a:bodyPr>
          <a:lstStyle/>
          <a:p>
            <a:r>
              <a:rPr lang="en-US" sz="2000" b="1" dirty="0"/>
              <a:t>One of his most famous columns</a:t>
            </a:r>
          </a:p>
          <a:p>
            <a:endParaRPr lang="en-US" sz="2000" b="1" dirty="0"/>
          </a:p>
          <a:p>
            <a:r>
              <a:rPr lang="en-US" sz="2000" b="1" dirty="0"/>
              <a:t>The view of the war from the front lines</a:t>
            </a:r>
          </a:p>
        </p:txBody>
      </p:sp>
      <p:sp>
        <p:nvSpPr>
          <p:cNvPr id="8" name="Rectangle 7">
            <a:extLst>
              <a:ext uri="{FF2B5EF4-FFF2-40B4-BE49-F238E27FC236}">
                <a16:creationId xmlns:a16="http://schemas.microsoft.com/office/drawing/2014/main" id="{7AA36113-809B-C624-A636-F8187C89F8DF}"/>
              </a:ext>
            </a:extLst>
          </p:cNvPr>
          <p:cNvSpPr/>
          <p:nvPr/>
        </p:nvSpPr>
        <p:spPr>
          <a:xfrm>
            <a:off x="4114800" y="1641510"/>
            <a:ext cx="4572000" cy="4524315"/>
          </a:xfrm>
          <a:prstGeom prst="rect">
            <a:avLst/>
          </a:prstGeom>
        </p:spPr>
        <p:txBody>
          <a:bodyPr>
            <a:spAutoFit/>
          </a:bodyPr>
          <a:lstStyle/>
          <a:p>
            <a:r>
              <a:rPr lang="en-US" sz="2400" dirty="0">
                <a:latin typeface="Century"/>
                <a:cs typeface="Century"/>
              </a:rPr>
              <a:t>The God-Damned Infantry</a:t>
            </a:r>
          </a:p>
          <a:p>
            <a:r>
              <a:rPr lang="en-US" sz="2400" dirty="0">
                <a:latin typeface="Century"/>
                <a:cs typeface="Century"/>
              </a:rPr>
              <a:t>May 2, 1943</a:t>
            </a:r>
          </a:p>
          <a:p>
            <a:endParaRPr lang="en-US" sz="2400" dirty="0">
              <a:latin typeface="Century"/>
              <a:cs typeface="Century"/>
            </a:endParaRPr>
          </a:p>
          <a:p>
            <a:r>
              <a:rPr lang="en-US" sz="2400" dirty="0">
                <a:latin typeface="Century"/>
                <a:cs typeface="Century"/>
              </a:rPr>
              <a:t>I love the infantry because they are the underdogs. They are the mud-rain-frost-and-wind boys. They have no comforts, and they even learn to live without the necessities. And in the end they are the guys that wars can’t be won without.</a:t>
            </a:r>
          </a:p>
        </p:txBody>
      </p:sp>
    </p:spTree>
    <p:extLst>
      <p:ext uri="{BB962C8B-B14F-4D97-AF65-F5344CB8AC3E}">
        <p14:creationId xmlns:p14="http://schemas.microsoft.com/office/powerpoint/2010/main" val="2520638912"/>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1054</TotalTime>
  <Words>405</Words>
  <Application>Microsoft Macintosh PowerPoint</Application>
  <PresentationFormat>On-screen Show (4:3)</PresentationFormat>
  <Paragraphs>42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vt:lpstr>
      <vt:lpstr>Corbel</vt:lpstr>
      <vt:lpstr>Twilight</vt:lpstr>
      <vt:lpstr>Ernie Pyle: A Friend to the G.I.</vt:lpstr>
      <vt:lpstr>Introduction</vt:lpstr>
      <vt:lpstr>Historical Question</vt:lpstr>
      <vt:lpstr>Historiography</vt:lpstr>
      <vt:lpstr>Historiography</vt:lpstr>
      <vt:lpstr>Historical Argument</vt:lpstr>
      <vt:lpstr>Primary Sources</vt:lpstr>
      <vt:lpstr>Examples</vt:lpstr>
      <vt:lpstr>Examples</vt:lpstr>
      <vt:lpstr>Examples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Ernie Pyle</dc:title>
  <dc:creator>Shelley</dc:creator>
  <cp:lastModifiedBy>Gregory Shaya</cp:lastModifiedBy>
  <cp:revision>16</cp:revision>
  <dcterms:created xsi:type="dcterms:W3CDTF">2015-04-25T18:48:18Z</dcterms:created>
  <dcterms:modified xsi:type="dcterms:W3CDTF">2026-04-22T20:00:42Z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6e8d42-b9a6-4554-b0cc-98af32c6b0e9_Enabled">
    <vt:lpwstr>true</vt:lpwstr>
  </property>
  <property fmtid="{D5CDD505-2E9C-101B-9397-08002B2CF9AE}" pid="3" name="MSIP_Label_b86e8d42-b9a6-4554-b0cc-98af32c6b0e9_SetDate">
    <vt:lpwstr>2026-04-22T19:50:52Z</vt:lpwstr>
  </property>
  <property fmtid="{D5CDD505-2E9C-101B-9397-08002B2CF9AE}" pid="4" name="MSIP_Label_b86e8d42-b9a6-4554-b0cc-98af32c6b0e9_Method">
    <vt:lpwstr>Standard</vt:lpwstr>
  </property>
  <property fmtid="{D5CDD505-2E9C-101B-9397-08002B2CF9AE}" pid="5" name="MSIP_Label_b86e8d42-b9a6-4554-b0cc-98af32c6b0e9_Name">
    <vt:lpwstr>defa4170-0d19-0005-0004-bc88714345d2</vt:lpwstr>
  </property>
  <property fmtid="{D5CDD505-2E9C-101B-9397-08002B2CF9AE}" pid="6" name="MSIP_Label_b86e8d42-b9a6-4554-b0cc-98af32c6b0e9_SiteId">
    <vt:lpwstr>9ef017d9-7f05-4225-9838-f92cff57b7ab</vt:lpwstr>
  </property>
  <property fmtid="{D5CDD505-2E9C-101B-9397-08002B2CF9AE}" pid="7" name="MSIP_Label_b86e8d42-b9a6-4554-b0cc-98af32c6b0e9_ActionId">
    <vt:lpwstr>f585b219-63d2-4d30-8a2f-e98cd7f97b26</vt:lpwstr>
  </property>
  <property fmtid="{D5CDD505-2E9C-101B-9397-08002B2CF9AE}" pid="8" name="MSIP_Label_b86e8d42-b9a6-4554-b0cc-98af32c6b0e9_ContentBits">
    <vt:lpwstr>0</vt:lpwstr>
  </property>
  <property fmtid="{D5CDD505-2E9C-101B-9397-08002B2CF9AE}" pid="9" name="MSIP_Label_b86e8d42-b9a6-4554-b0cc-98af32c6b0e9_Tag">
    <vt:lpwstr>50, 3, 0, 1</vt:lpwstr>
  </property>
</Properties>
</file>